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41.jpeg" ContentType="image/jpe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3" name="CustomShape 2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3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7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8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PlaceHolder 9"/>
          <p:cNvSpPr>
            <a:spLocks noGrp="1"/>
          </p:cNvSpPr>
          <p:nvPr>
            <p:ph type="sldImg"/>
          </p:nvPr>
        </p:nvSpPr>
        <p:spPr>
          <a:xfrm>
            <a:off x="1155240" y="933120"/>
            <a:ext cx="4341960" cy="33512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4400" spc="-1" strike="noStrike">
                <a:solidFill>
                  <a:srgbClr val="333333"/>
                </a:solidFill>
                <a:latin typeface="Arial"/>
              </a:rPr>
              <a:t>Для перемещения страницы щёлкните мышью</a:t>
            </a: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51" name="PlaceHolder 10"/>
          <p:cNvSpPr>
            <a:spLocks noGrp="1"/>
          </p:cNvSpPr>
          <p:nvPr>
            <p:ph type="body"/>
          </p:nvPr>
        </p:nvSpPr>
        <p:spPr>
          <a:xfrm>
            <a:off x="1031760" y="4624560"/>
            <a:ext cx="4595760" cy="37224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Для правки формата примечаний щёлкните мышью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143000" y="677880"/>
            <a:ext cx="4572000" cy="344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1031400" y="4624200"/>
            <a:ext cx="4597560" cy="372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77900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71040" y="4260240"/>
            <a:ext cx="77900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6272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71040" y="426024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62720" y="426024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304800" y="190620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5938920" y="190620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71040" y="426024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304800" y="426024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938920" y="4260240"/>
            <a:ext cx="2508120" cy="2149560"/>
          </a:xfrm>
          <a:prstGeom prst="rect">
            <a:avLst/>
          </a:prstGeom>
        </p:spPr>
        <p:txBody>
          <a:bodyPr lIns="0" rIns="0" tIns="28080" bIns="0">
            <a:normAutofit fontScale="89000"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71040" y="1906200"/>
            <a:ext cx="7790040" cy="4506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77900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38012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62720" y="1906200"/>
            <a:ext cx="38012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71040" y="139680"/>
            <a:ext cx="7790040" cy="8661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62720" y="1906200"/>
            <a:ext cx="38012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71040" y="426024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38012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6272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62720" y="426024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7104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62720" y="1906200"/>
            <a:ext cx="38012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71040" y="4260240"/>
            <a:ext cx="7790040" cy="21495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abe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66840" y="1717560"/>
            <a:ext cx="8775720" cy="5140440"/>
          </a:xfrm>
          <a:custGeom>
            <a:avLst/>
            <a:gdLst/>
            <a:ahLst/>
            <a:rect l="0" t="0" r="r" b="b"/>
            <a:pathLst>
              <a:path w="24379" h="14281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14276"/>
                </a:lnTo>
                <a:lnTo>
                  <a:pt x="0" y="14276"/>
                </a:lnTo>
                <a:cubicBezTo>
                  <a:pt x="0" y="14277"/>
                  <a:pt x="0" y="14277"/>
                  <a:pt x="1" y="14278"/>
                </a:cubicBezTo>
                <a:cubicBezTo>
                  <a:pt x="1" y="14279"/>
                  <a:pt x="1" y="14279"/>
                  <a:pt x="2" y="14279"/>
                </a:cubicBezTo>
                <a:cubicBezTo>
                  <a:pt x="3" y="14280"/>
                  <a:pt x="3" y="14280"/>
                  <a:pt x="4" y="14280"/>
                </a:cubicBezTo>
                <a:lnTo>
                  <a:pt x="24374" y="14280"/>
                </a:lnTo>
                <a:lnTo>
                  <a:pt x="24374" y="14280"/>
                </a:lnTo>
                <a:cubicBezTo>
                  <a:pt x="24375" y="14280"/>
                  <a:pt x="24375" y="14280"/>
                  <a:pt x="24376" y="14279"/>
                </a:cubicBezTo>
                <a:cubicBezTo>
                  <a:pt x="24377" y="14279"/>
                  <a:pt x="24377" y="14279"/>
                  <a:pt x="24377" y="14278"/>
                </a:cubicBezTo>
                <a:cubicBezTo>
                  <a:pt x="24378" y="14277"/>
                  <a:pt x="24378" y="14277"/>
                  <a:pt x="24378" y="14276"/>
                </a:cubicBezTo>
                <a:lnTo>
                  <a:pt x="24377" y="3"/>
                </a:lnTo>
                <a:lnTo>
                  <a:pt x="24378" y="4"/>
                </a:lnTo>
                <a:lnTo>
                  <a:pt x="24378" y="4"/>
                </a:lnTo>
                <a:cubicBezTo>
                  <a:pt x="24378" y="3"/>
                  <a:pt x="24378" y="3"/>
                  <a:pt x="24377" y="2"/>
                </a:cubicBezTo>
                <a:cubicBezTo>
                  <a:pt x="24377" y="1"/>
                  <a:pt x="24377" y="1"/>
                  <a:pt x="24376" y="1"/>
                </a:cubicBezTo>
                <a:cubicBezTo>
                  <a:pt x="24375" y="0"/>
                  <a:pt x="24375" y="0"/>
                  <a:pt x="24374" y="0"/>
                </a:cubicBezTo>
                <a:lnTo>
                  <a:pt x="3" y="0"/>
                </a:lnTo>
              </a:path>
            </a:pathLst>
          </a:custGeom>
          <a:solidFill>
            <a:srgbClr val="dddddd"/>
          </a:solidFill>
          <a:ln w="9360">
            <a:solidFill>
              <a:srgbClr val="c0c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71040" y="139680"/>
            <a:ext cx="7790040" cy="186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4400" spc="-1" strike="noStrike">
                <a:solidFill>
                  <a:srgbClr val="333333"/>
                </a:solidFill>
                <a:latin typeface="Arial"/>
              </a:rPr>
              <a:t>Для правки текста заглавия щёлкните мышью</a:t>
            </a:r>
            <a:endParaRPr b="1" lang="ru-RU" sz="44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71040" y="1906200"/>
            <a:ext cx="7790040" cy="45068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buClr>
                <a:srgbClr val="000000"/>
              </a:buClr>
              <a:buFont typeface="Times New Roman"/>
              <a:buChar char="•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buClr>
                <a:srgbClr val="000000"/>
              </a:buClr>
              <a:buFont typeface="Times New Roman"/>
              <a:buChar char="–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buClr>
                <a:srgbClr val="000000"/>
              </a:buClr>
              <a:buFont typeface="Times New Roman"/>
              <a:buChar char="•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buClr>
                <a:srgbClr val="000000"/>
              </a:buClr>
              <a:buFont typeface="Times New Roman"/>
              <a:buChar char="–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buClr>
                <a:srgbClr val="000000"/>
              </a:buClr>
              <a:buFont typeface="Times New Roman"/>
              <a:buChar char="»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buClr>
                <a:srgbClr val="000000"/>
              </a:buClr>
              <a:buFont typeface="Times New Roman"/>
              <a:buChar char="»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buClr>
                <a:srgbClr val="000000"/>
              </a:buClr>
              <a:buFont typeface="Times New Roman"/>
              <a:buChar char="»"/>
              <a:tabLst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CustomShape 4"/>
          <p:cNvSpPr/>
          <p:nvPr/>
        </p:nvSpPr>
        <p:spPr>
          <a:xfrm>
            <a:off x="0" y="0"/>
            <a:ext cx="165240" cy="833400"/>
          </a:xfrm>
          <a:custGeom>
            <a:avLst/>
            <a:gdLst/>
            <a:ahLst/>
            <a:rect l="0" t="0" r="r" b="b"/>
            <a:pathLst>
              <a:path w="461" h="231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311"/>
                </a:lnTo>
                <a:lnTo>
                  <a:pt x="0" y="2312"/>
                </a:lnTo>
                <a:cubicBezTo>
                  <a:pt x="0" y="2312"/>
                  <a:pt x="0" y="2313"/>
                  <a:pt x="1" y="2314"/>
                </a:cubicBezTo>
                <a:lnTo>
                  <a:pt x="2" y="2315"/>
                </a:lnTo>
                <a:cubicBezTo>
                  <a:pt x="3" y="2316"/>
                  <a:pt x="4" y="2316"/>
                  <a:pt x="4" y="2316"/>
                </a:cubicBezTo>
                <a:lnTo>
                  <a:pt x="455" y="2316"/>
                </a:lnTo>
                <a:lnTo>
                  <a:pt x="456" y="2316"/>
                </a:lnTo>
                <a:cubicBezTo>
                  <a:pt x="456" y="2316"/>
                  <a:pt x="457" y="2316"/>
                  <a:pt x="458" y="2315"/>
                </a:cubicBezTo>
                <a:lnTo>
                  <a:pt x="459" y="2314"/>
                </a:lnTo>
                <a:cubicBezTo>
                  <a:pt x="460" y="2313"/>
                  <a:pt x="460" y="2312"/>
                  <a:pt x="460" y="2312"/>
                </a:cubicBezTo>
                <a:lnTo>
                  <a:pt x="460" y="4"/>
                </a:lnTo>
                <a:lnTo>
                  <a:pt x="460" y="4"/>
                </a:lnTo>
                <a:lnTo>
                  <a:pt x="460" y="4"/>
                </a:lnTo>
                <a:cubicBezTo>
                  <a:pt x="460" y="4"/>
                  <a:pt x="460" y="3"/>
                  <a:pt x="459" y="2"/>
                </a:cubicBezTo>
                <a:lnTo>
                  <a:pt x="458" y="1"/>
                </a:lnTo>
                <a:cubicBezTo>
                  <a:pt x="457" y="0"/>
                  <a:pt x="456" y="0"/>
                  <a:pt x="456" y="0"/>
                </a:cubicBezTo>
                <a:lnTo>
                  <a:pt x="4" y="0"/>
                </a:lnTo>
              </a:path>
            </a:pathLst>
          </a:custGeom>
          <a:solidFill>
            <a:srgbClr val="125c8d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0" y="2160720"/>
            <a:ext cx="165240" cy="833400"/>
          </a:xfrm>
          <a:custGeom>
            <a:avLst/>
            <a:gdLst/>
            <a:ahLst/>
            <a:rect l="0" t="0" r="r" b="b"/>
            <a:pathLst>
              <a:path w="461" h="231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311"/>
                </a:lnTo>
                <a:lnTo>
                  <a:pt x="0" y="2312"/>
                </a:lnTo>
                <a:cubicBezTo>
                  <a:pt x="0" y="2312"/>
                  <a:pt x="0" y="2313"/>
                  <a:pt x="1" y="2314"/>
                </a:cubicBezTo>
                <a:lnTo>
                  <a:pt x="2" y="2315"/>
                </a:lnTo>
                <a:cubicBezTo>
                  <a:pt x="3" y="2316"/>
                  <a:pt x="4" y="2316"/>
                  <a:pt x="4" y="2316"/>
                </a:cubicBezTo>
                <a:lnTo>
                  <a:pt x="455" y="2316"/>
                </a:lnTo>
                <a:lnTo>
                  <a:pt x="456" y="2316"/>
                </a:lnTo>
                <a:cubicBezTo>
                  <a:pt x="456" y="2316"/>
                  <a:pt x="457" y="2316"/>
                  <a:pt x="458" y="2315"/>
                </a:cubicBezTo>
                <a:lnTo>
                  <a:pt x="459" y="2314"/>
                </a:lnTo>
                <a:cubicBezTo>
                  <a:pt x="460" y="2313"/>
                  <a:pt x="460" y="2312"/>
                  <a:pt x="460" y="2312"/>
                </a:cubicBezTo>
                <a:lnTo>
                  <a:pt x="460" y="4"/>
                </a:lnTo>
                <a:lnTo>
                  <a:pt x="460" y="4"/>
                </a:lnTo>
                <a:lnTo>
                  <a:pt x="460" y="4"/>
                </a:lnTo>
                <a:cubicBezTo>
                  <a:pt x="460" y="4"/>
                  <a:pt x="460" y="3"/>
                  <a:pt x="459" y="2"/>
                </a:cubicBezTo>
                <a:lnTo>
                  <a:pt x="458" y="1"/>
                </a:lnTo>
                <a:cubicBezTo>
                  <a:pt x="457" y="0"/>
                  <a:pt x="456" y="0"/>
                  <a:pt x="456" y="0"/>
                </a:cubicBezTo>
                <a:lnTo>
                  <a:pt x="4" y="0"/>
                </a:lnTo>
              </a:path>
            </a:pathLst>
          </a:custGeom>
          <a:solidFill>
            <a:srgbClr val="125c8d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0" y="1060560"/>
            <a:ext cx="165240" cy="833400"/>
          </a:xfrm>
          <a:custGeom>
            <a:avLst/>
            <a:gdLst/>
            <a:ahLst/>
            <a:rect l="0" t="0" r="r" b="b"/>
            <a:pathLst>
              <a:path w="461" h="231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311"/>
                </a:lnTo>
                <a:lnTo>
                  <a:pt x="0" y="2312"/>
                </a:lnTo>
                <a:cubicBezTo>
                  <a:pt x="0" y="2312"/>
                  <a:pt x="0" y="2313"/>
                  <a:pt x="1" y="2314"/>
                </a:cubicBezTo>
                <a:lnTo>
                  <a:pt x="2" y="2315"/>
                </a:lnTo>
                <a:cubicBezTo>
                  <a:pt x="3" y="2316"/>
                  <a:pt x="4" y="2316"/>
                  <a:pt x="4" y="2316"/>
                </a:cubicBezTo>
                <a:lnTo>
                  <a:pt x="455" y="2316"/>
                </a:lnTo>
                <a:lnTo>
                  <a:pt x="456" y="2316"/>
                </a:lnTo>
                <a:cubicBezTo>
                  <a:pt x="456" y="2316"/>
                  <a:pt x="457" y="2316"/>
                  <a:pt x="458" y="2315"/>
                </a:cubicBezTo>
                <a:lnTo>
                  <a:pt x="459" y="2314"/>
                </a:lnTo>
                <a:cubicBezTo>
                  <a:pt x="460" y="2313"/>
                  <a:pt x="460" y="2312"/>
                  <a:pt x="460" y="2312"/>
                </a:cubicBezTo>
                <a:lnTo>
                  <a:pt x="460" y="4"/>
                </a:lnTo>
                <a:lnTo>
                  <a:pt x="460" y="4"/>
                </a:lnTo>
                <a:lnTo>
                  <a:pt x="460" y="4"/>
                </a:lnTo>
                <a:cubicBezTo>
                  <a:pt x="460" y="4"/>
                  <a:pt x="460" y="3"/>
                  <a:pt x="459" y="2"/>
                </a:cubicBezTo>
                <a:lnTo>
                  <a:pt x="458" y="1"/>
                </a:lnTo>
                <a:cubicBezTo>
                  <a:pt x="457" y="0"/>
                  <a:pt x="456" y="0"/>
                  <a:pt x="456" y="0"/>
                </a:cubicBezTo>
                <a:lnTo>
                  <a:pt x="4" y="0"/>
                </a:lnTo>
              </a:path>
            </a:pathLst>
          </a:custGeom>
          <a:solidFill>
            <a:srgbClr val="125c8d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://rsp_nadezhda.soc13.ru/storage/files/29/opyt/108/Pedagogicheskiy%20opyt%20Zotova%20V.P..pdf" TargetMode="External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577800" y="259920"/>
            <a:ext cx="8315280" cy="79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br/>
            <a:br/>
            <a:r>
              <a:rPr b="1" lang="ru-RU" sz="1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 </a:t>
            </a:r>
            <a:r>
              <a:rPr b="1" lang="ru-RU" sz="1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МИНСОЦТРУДЗАНЯТОСТИ РЕСПУБЛИКИ МОРДОВИЯ </a:t>
            </a:r>
            <a:br/>
            <a:r>
              <a:rPr b="1" lang="ru-RU" sz="1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Государственное казённое учреждение социального обслуживания </a:t>
            </a:r>
            <a:br/>
            <a:r>
              <a:rPr b="1" lang="ru-RU" sz="1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Республики Мордовия </a:t>
            </a:r>
            <a:br/>
            <a:r>
              <a:rPr b="1" lang="ru-RU" sz="1800" spc="-1" strike="noStrike">
                <a:solidFill>
                  <a:srgbClr val="333333"/>
                </a:solidFill>
                <a:latin typeface="Times New Roman"/>
                <a:ea typeface="Times New Roman"/>
              </a:rPr>
              <a:t>«Республиканский социальный приют для детей и подростков «Надежда» </a:t>
            </a:r>
            <a:endParaRPr b="1" lang="ru-RU" sz="1800" spc="-1" strike="noStrike">
              <a:solidFill>
                <a:srgbClr val="333333"/>
              </a:solidFill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987720" y="3789360"/>
            <a:ext cx="4969080" cy="155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200" spc="-1" strike="noStrike">
                <a:solidFill>
                  <a:srgbClr val="00337f"/>
                </a:solidFill>
                <a:latin typeface="Times New Roman"/>
                <a:ea typeface="Times New Roman"/>
              </a:rPr>
              <a:t>воспитателя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200" spc="-1" strike="noStrike">
                <a:solidFill>
                  <a:srgbClr val="00337f"/>
                </a:solidFill>
                <a:latin typeface="Times New Roman"/>
                <a:ea typeface="Times New Roman"/>
              </a:rPr>
              <a:t>Зотовой Веры Петровны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4305240" y="2228760"/>
            <a:ext cx="482436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3200" spc="-1" strike="noStrike">
                <a:solidFill>
                  <a:srgbClr val="002060"/>
                </a:solidFill>
                <a:latin typeface="Times New Roman"/>
                <a:ea typeface="Times New Roman"/>
              </a:rPr>
              <a:t>ПОРТФОЛИО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5" name="Picture 6" descr=""/>
          <p:cNvPicPr/>
          <p:nvPr/>
        </p:nvPicPr>
        <p:blipFill>
          <a:blip r:embed="rId1"/>
          <a:stretch/>
        </p:blipFill>
        <p:spPr>
          <a:xfrm>
            <a:off x="231840" y="1932120"/>
            <a:ext cx="3932280" cy="4713120"/>
          </a:xfrm>
          <a:prstGeom prst="rect">
            <a:avLst/>
          </a:prstGeom>
          <a:ln w="0">
            <a:noFill/>
          </a:ln>
        </p:spPr>
      </p:pic>
      <p:sp>
        <p:nvSpPr>
          <p:cNvPr id="56" name="CustomShape 4"/>
          <p:cNvSpPr/>
          <p:nvPr/>
        </p:nvSpPr>
        <p:spPr>
          <a:xfrm>
            <a:off x="4305240" y="2814480"/>
            <a:ext cx="457200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002060"/>
                </a:solidFill>
                <a:latin typeface="Times New Roman"/>
                <a:ea typeface="Times New Roman"/>
              </a:rPr>
              <a:t>на первую квалификационную категорию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4518000" cy="328464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5" descr=""/>
          <p:cNvPicPr/>
          <p:nvPr/>
        </p:nvPicPr>
        <p:blipFill>
          <a:blip r:embed="rId2"/>
          <a:stretch/>
        </p:blipFill>
        <p:spPr>
          <a:xfrm>
            <a:off x="4572000" y="0"/>
            <a:ext cx="4572000" cy="332424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6" descr=""/>
          <p:cNvPicPr/>
          <p:nvPr/>
        </p:nvPicPr>
        <p:blipFill>
          <a:blip r:embed="rId3"/>
          <a:stretch/>
        </p:blipFill>
        <p:spPr>
          <a:xfrm>
            <a:off x="0" y="3691080"/>
            <a:ext cx="4356000" cy="316692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3" descr=""/>
          <p:cNvPicPr/>
          <p:nvPr/>
        </p:nvPicPr>
        <p:blipFill>
          <a:blip r:embed="rId4"/>
          <a:stretch/>
        </p:blipFill>
        <p:spPr>
          <a:xfrm>
            <a:off x="4824360" y="3716280"/>
            <a:ext cx="4319640" cy="314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" descr=""/>
          <p:cNvPicPr/>
          <p:nvPr/>
        </p:nvPicPr>
        <p:blipFill>
          <a:blip r:embed="rId1"/>
          <a:stretch/>
        </p:blipFill>
        <p:spPr>
          <a:xfrm>
            <a:off x="755640" y="0"/>
            <a:ext cx="2627280" cy="361476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5" descr=""/>
          <p:cNvPicPr/>
          <p:nvPr/>
        </p:nvPicPr>
        <p:blipFill>
          <a:blip r:embed="rId2"/>
          <a:stretch/>
        </p:blipFill>
        <p:spPr>
          <a:xfrm>
            <a:off x="3635280" y="0"/>
            <a:ext cx="2665440" cy="366408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6" descr=""/>
          <p:cNvPicPr/>
          <p:nvPr/>
        </p:nvPicPr>
        <p:blipFill>
          <a:blip r:embed="rId3"/>
          <a:stretch/>
        </p:blipFill>
        <p:spPr>
          <a:xfrm>
            <a:off x="6519960" y="0"/>
            <a:ext cx="2624040" cy="36082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7" descr=""/>
          <p:cNvPicPr/>
          <p:nvPr/>
        </p:nvPicPr>
        <p:blipFill>
          <a:blip r:embed="rId4"/>
          <a:stretch/>
        </p:blipFill>
        <p:spPr>
          <a:xfrm>
            <a:off x="755640" y="3639960"/>
            <a:ext cx="2340000" cy="321804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8" descr=""/>
          <p:cNvPicPr/>
          <p:nvPr/>
        </p:nvPicPr>
        <p:blipFill>
          <a:blip r:embed="rId5"/>
          <a:stretch/>
        </p:blipFill>
        <p:spPr>
          <a:xfrm>
            <a:off x="3995640" y="3789360"/>
            <a:ext cx="2232000" cy="30686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9" descr=""/>
          <p:cNvPicPr/>
          <p:nvPr/>
        </p:nvPicPr>
        <p:blipFill>
          <a:blip r:embed="rId6"/>
          <a:srcRect l="5106" t="13137" r="6400" b="0"/>
          <a:stretch/>
        </p:blipFill>
        <p:spPr>
          <a:xfrm>
            <a:off x="6904080" y="3833640"/>
            <a:ext cx="2239920" cy="302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336680" y="115920"/>
            <a:ext cx="66200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7. Наличие публикаций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9" name="Picture 5" descr=""/>
          <p:cNvPicPr/>
          <p:nvPr/>
        </p:nvPicPr>
        <p:blipFill>
          <a:blip r:embed="rId1"/>
          <a:stretch/>
        </p:blipFill>
        <p:spPr>
          <a:xfrm>
            <a:off x="0" y="866880"/>
            <a:ext cx="4356000" cy="599112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6" descr=""/>
          <p:cNvPicPr/>
          <p:nvPr/>
        </p:nvPicPr>
        <p:blipFill>
          <a:blip r:embed="rId2"/>
          <a:stretch/>
        </p:blipFill>
        <p:spPr>
          <a:xfrm>
            <a:off x="4859280" y="966960"/>
            <a:ext cx="4284720" cy="589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4" descr=""/>
          <p:cNvPicPr/>
          <p:nvPr/>
        </p:nvPicPr>
        <p:blipFill>
          <a:blip r:embed="rId1"/>
          <a:srcRect l="0" t="0" r="30412" b="28019"/>
          <a:stretch/>
        </p:blipFill>
        <p:spPr>
          <a:xfrm>
            <a:off x="0" y="0"/>
            <a:ext cx="4384800" cy="623736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5" descr=""/>
          <p:cNvPicPr/>
          <p:nvPr/>
        </p:nvPicPr>
        <p:blipFill>
          <a:blip r:embed="rId2"/>
          <a:srcRect l="7987" t="2791" r="31323" b="34602"/>
          <a:stretch/>
        </p:blipFill>
        <p:spPr>
          <a:xfrm>
            <a:off x="4572000" y="371520"/>
            <a:ext cx="4572000" cy="648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7" descr=""/>
          <p:cNvPicPr/>
          <p:nvPr/>
        </p:nvPicPr>
        <p:blipFill>
          <a:blip r:embed="rId1"/>
          <a:stretch/>
        </p:blipFill>
        <p:spPr>
          <a:xfrm>
            <a:off x="0" y="0"/>
            <a:ext cx="5796000" cy="421488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6" descr=""/>
          <p:cNvPicPr/>
          <p:nvPr/>
        </p:nvPicPr>
        <p:blipFill>
          <a:blip r:embed="rId2"/>
          <a:srcRect l="4644" t="0" r="31771" b="34604"/>
          <a:stretch/>
        </p:blipFill>
        <p:spPr>
          <a:xfrm>
            <a:off x="5497560" y="1700280"/>
            <a:ext cx="3646440" cy="515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tretch/>
        </p:blipFill>
        <p:spPr>
          <a:xfrm>
            <a:off x="4643280" y="669960"/>
            <a:ext cx="4500720" cy="618804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3" descr=""/>
          <p:cNvPicPr/>
          <p:nvPr/>
        </p:nvPicPr>
        <p:blipFill>
          <a:blip r:embed="rId2"/>
          <a:stretch/>
        </p:blipFill>
        <p:spPr>
          <a:xfrm>
            <a:off x="0" y="692280"/>
            <a:ext cx="4483080" cy="6165720"/>
          </a:xfrm>
          <a:prstGeom prst="rect">
            <a:avLst/>
          </a:prstGeom>
          <a:ln w="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395280" y="0"/>
            <a:ext cx="84247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8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8. Наличие авторских программ, методических пособий, методических рекомендаций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"/>
          <p:cNvPicPr/>
          <p:nvPr/>
        </p:nvPicPr>
        <p:blipFill>
          <a:blip r:embed="rId1"/>
          <a:stretch/>
        </p:blipFill>
        <p:spPr>
          <a:xfrm>
            <a:off x="1979640" y="-74520"/>
            <a:ext cx="5040360" cy="693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4859280" y="907920"/>
            <a:ext cx="4284720" cy="595008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4" descr=""/>
          <p:cNvPicPr/>
          <p:nvPr/>
        </p:nvPicPr>
        <p:blipFill>
          <a:blip r:embed="rId2"/>
          <a:stretch/>
        </p:blipFill>
        <p:spPr>
          <a:xfrm>
            <a:off x="0" y="0"/>
            <a:ext cx="4500720" cy="620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08000" y="333360"/>
            <a:ext cx="8928000" cy="76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9. Выступления на научно-практических конференциях, педагогических чтениях, семинарах, секциях, методических объединениях </a:t>
            </a:r>
            <a:endParaRPr b="1" lang="ru-RU" sz="2400" spc="-1" strike="noStrike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102" name="Picture 4" descr=""/>
          <p:cNvPicPr/>
          <p:nvPr/>
        </p:nvPicPr>
        <p:blipFill>
          <a:blip r:embed="rId1"/>
          <a:stretch/>
        </p:blipFill>
        <p:spPr>
          <a:xfrm>
            <a:off x="2843280" y="1628640"/>
            <a:ext cx="3816360" cy="524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701280" y="144000"/>
            <a:ext cx="8064360" cy="90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10. Проведение открытых занятий, мастер-классов, </a:t>
            </a:r>
            <a:br/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мероприятий (очно)</a:t>
            </a:r>
            <a:endParaRPr b="1" lang="ru-RU" sz="2400" spc="-1" strike="noStrike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104" name="Picture 8" descr=""/>
          <p:cNvPicPr/>
          <p:nvPr/>
        </p:nvPicPr>
        <p:blipFill>
          <a:blip r:embed="rId1"/>
          <a:stretch/>
        </p:blipFill>
        <p:spPr>
          <a:xfrm>
            <a:off x="5076720" y="1263600"/>
            <a:ext cx="4067280" cy="55944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9" descr="C:\Users\Глуховы\Desktop\НАДЕЖДА\аттестация зотова\Attachments_glukhova.elena.i@yandex.ru_2023-02-14_17-18-56\1676384211297.jpg"/>
          <p:cNvPicPr/>
          <p:nvPr/>
        </p:nvPicPr>
        <p:blipFill>
          <a:blip r:embed="rId2"/>
          <a:srcRect l="6531" t="10311" r="17870" b="7004"/>
          <a:stretch/>
        </p:blipFill>
        <p:spPr>
          <a:xfrm>
            <a:off x="468360" y="1187280"/>
            <a:ext cx="3887640" cy="5670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323640" y="692280"/>
            <a:ext cx="8351640" cy="4751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>
            <a:noAutofit/>
          </a:bodyPr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Дата рождения: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13.04.1967 г.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Профессиональное образование: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высшее, 03.07.1989г.                         МГПУ им. М.Е.Евсевьева.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Квалификация: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«Учитель и логопед специальной (вспомогательной) школы, олигофренопедагогика дошкольных организаций»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специальности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«Дефектология (олигофренопедагогика с дополнительной специальностью логопедия)»  № ТВ 010137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Общий трудовой стаж: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34 года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Стаж педагогической работы (по специальности):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10 лет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Стаж педагогической работы в данном учреждении: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5 лет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Квалификационная категория: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не имеет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  <a:tab algn="l" pos="342720"/>
                <a:tab algn="l" pos="44748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480"/>
                <a:tab algn="l" pos="6287760"/>
                <a:tab algn="l" pos="6737040"/>
                <a:tab algn="l" pos="7186320"/>
                <a:tab algn="l" pos="7635600"/>
                <a:tab algn="l" pos="8084880"/>
                <a:tab algn="l" pos="8534160"/>
                <a:tab algn="l" pos="8983440"/>
                <a:tab algn="l" pos="8985240"/>
                <a:tab algn="l" pos="9434160"/>
                <a:tab algn="l" pos="9883440"/>
                <a:tab algn="l" pos="10332720"/>
                <a:tab algn="l" pos="10782000"/>
              </a:tabLst>
            </a:pPr>
            <a:r>
              <a:rPr b="1" lang="ru-RU" sz="2400" spc="-1" strike="noStrike">
                <a:solidFill>
                  <a:srgbClr val="0070c0"/>
                </a:solidFill>
                <a:latin typeface="Times New Roman"/>
              </a:rPr>
              <a:t>Занимаемая должность: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воспитатель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539640" y="189000"/>
            <a:ext cx="80647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18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12. Общественно-педагогическая активность педагога: участие в работе педагогических сообществ, комиссиях, в жюри конкурсов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7" name="Picture 2" descr=""/>
          <p:cNvPicPr/>
          <p:nvPr/>
        </p:nvPicPr>
        <p:blipFill>
          <a:blip r:embed="rId1"/>
          <a:stretch/>
        </p:blipFill>
        <p:spPr>
          <a:xfrm>
            <a:off x="0" y="1065240"/>
            <a:ext cx="4211640" cy="579276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3" descr=""/>
          <p:cNvPicPr/>
          <p:nvPr/>
        </p:nvPicPr>
        <p:blipFill>
          <a:blip r:embed="rId2"/>
          <a:stretch/>
        </p:blipFill>
        <p:spPr>
          <a:xfrm>
            <a:off x="4932360" y="1065240"/>
            <a:ext cx="4211640" cy="57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4572000" cy="628812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3" descr=""/>
          <p:cNvPicPr/>
          <p:nvPr/>
        </p:nvPicPr>
        <p:blipFill>
          <a:blip r:embed="rId2"/>
          <a:stretch/>
        </p:blipFill>
        <p:spPr>
          <a:xfrm>
            <a:off x="4713120" y="765000"/>
            <a:ext cx="4430880" cy="609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C:\Users\Глуховы\Desktop\НАДЕЖДА\аттестация зотова\Attachments_glukhova.elena.i@yandex.ru_2023-02-14_17-18-56\IMG-20230214-WA0017.jpg"/>
          <p:cNvPicPr/>
          <p:nvPr/>
        </p:nvPicPr>
        <p:blipFill>
          <a:blip r:embed="rId1"/>
          <a:srcRect l="10000" t="6531" r="14091" b="10783"/>
          <a:stretch/>
        </p:blipFill>
        <p:spPr>
          <a:xfrm>
            <a:off x="2484360" y="165240"/>
            <a:ext cx="4608720" cy="66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684360" y="-360"/>
            <a:ext cx="7789680" cy="33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1</a:t>
            </a:r>
            <a:r>
              <a:rPr b="1" lang="en-US" sz="20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4</a:t>
            </a:r>
            <a:r>
              <a:rPr b="1" lang="ru-RU" sz="20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. Награды и поощрения</a:t>
            </a:r>
            <a:endParaRPr b="1" lang="ru-RU" sz="2000" spc="-1" strike="noStrike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113" name="Picture 5" descr=""/>
          <p:cNvPicPr/>
          <p:nvPr/>
        </p:nvPicPr>
        <p:blipFill>
          <a:blip r:embed="rId1"/>
          <a:stretch/>
        </p:blipFill>
        <p:spPr>
          <a:xfrm>
            <a:off x="0" y="1052640"/>
            <a:ext cx="4221000" cy="580536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6" descr=""/>
          <p:cNvPicPr/>
          <p:nvPr/>
        </p:nvPicPr>
        <p:blipFill>
          <a:blip r:embed="rId2"/>
          <a:stretch/>
        </p:blipFill>
        <p:spPr>
          <a:xfrm>
            <a:off x="4932360" y="1065240"/>
            <a:ext cx="4211640" cy="57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4211640" cy="579276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3" descr=""/>
          <p:cNvPicPr/>
          <p:nvPr/>
        </p:nvPicPr>
        <p:blipFill>
          <a:blip r:embed="rId2"/>
          <a:stretch/>
        </p:blipFill>
        <p:spPr>
          <a:xfrm>
            <a:off x="4807080" y="893880"/>
            <a:ext cx="4336920" cy="596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4378320" cy="602136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3" descr=""/>
          <p:cNvPicPr/>
          <p:nvPr/>
        </p:nvPicPr>
        <p:blipFill>
          <a:blip r:embed="rId2"/>
          <a:stretch/>
        </p:blipFill>
        <p:spPr>
          <a:xfrm>
            <a:off x="4923000" y="1052640"/>
            <a:ext cx="4221000" cy="580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4427640" cy="608976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3" descr=""/>
          <p:cNvPicPr/>
          <p:nvPr/>
        </p:nvPicPr>
        <p:blipFill>
          <a:blip r:embed="rId2"/>
          <a:stretch/>
        </p:blipFill>
        <p:spPr>
          <a:xfrm>
            <a:off x="4716360" y="768240"/>
            <a:ext cx="4427640" cy="608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1476360" y="1052640"/>
            <a:ext cx="6372360" cy="463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790560" y="115920"/>
            <a:ext cx="7777080" cy="192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Педагогический опыт воспитателя представлен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на сайте Государственного казенного учреждения социального обслуживания Республики Мордовия  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0070c0"/>
                </a:solidFill>
                <a:latin typeface="Times New Roman"/>
                <a:ea typeface="Times New Roman"/>
              </a:rPr>
              <a:t>«Республиканский социальный приют для детей и подростков «Надежда»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790560" y="2276640"/>
            <a:ext cx="817416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just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  <a:p>
            <a:pPr algn="just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  <a:p>
            <a:pPr algn="just"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  <a:p>
            <a:pPr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682560" y="2552760"/>
            <a:ext cx="799308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en-AU" sz="2000" spc="-1" strike="noStrike" u="sng">
                <a:solidFill>
                  <a:srgbClr val="ff0000"/>
                </a:solidFill>
                <a:uFillTx/>
                <a:latin typeface="Times New Roman"/>
                <a:ea typeface="Times New Roman"/>
                <a:hlinkClick r:id="rId1"/>
              </a:rPr>
              <a:t>http://rsp_nadezhda.soc13.ru/storage/files/29/opyt/108/Pedagogicheskiy%20opyt%20Zotova%20V.P..pdf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250560" y="189000"/>
            <a:ext cx="8807400" cy="69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1. Создание комфортного психологического климата в группах</a:t>
            </a:r>
            <a:endParaRPr b="1" lang="ru-RU" sz="2400" spc="-1" strike="noStrike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62" name="Picture 5" descr=""/>
          <p:cNvPicPr/>
          <p:nvPr/>
        </p:nvPicPr>
        <p:blipFill>
          <a:blip r:embed="rId1"/>
          <a:stretch/>
        </p:blipFill>
        <p:spPr>
          <a:xfrm>
            <a:off x="250920" y="836640"/>
            <a:ext cx="4321080" cy="594216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6" descr=""/>
          <p:cNvPicPr/>
          <p:nvPr/>
        </p:nvPicPr>
        <p:blipFill>
          <a:blip r:embed="rId2"/>
          <a:stretch/>
        </p:blipFill>
        <p:spPr>
          <a:xfrm>
            <a:off x="4788000" y="866880"/>
            <a:ext cx="4356000" cy="599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755280" y="189000"/>
            <a:ext cx="7790040" cy="62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3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2. Взаимодействие с родителями</a:t>
            </a:r>
            <a:endParaRPr b="1" lang="ru-RU" sz="2400" spc="-1" strike="noStrike">
              <a:solidFill>
                <a:srgbClr val="333333"/>
              </a:solidFill>
              <a:latin typeface="Arial"/>
            </a:endParaRPr>
          </a:p>
        </p:txBody>
      </p:sp>
      <p:pic>
        <p:nvPicPr>
          <p:cNvPr id="65" name="Picture 5" descr=""/>
          <p:cNvPicPr/>
          <p:nvPr/>
        </p:nvPicPr>
        <p:blipFill>
          <a:blip r:embed="rId1"/>
          <a:stretch/>
        </p:blipFill>
        <p:spPr>
          <a:xfrm>
            <a:off x="0" y="692280"/>
            <a:ext cx="4483080" cy="616572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6" descr=""/>
          <p:cNvPicPr/>
          <p:nvPr/>
        </p:nvPicPr>
        <p:blipFill>
          <a:blip r:embed="rId2"/>
          <a:stretch/>
        </p:blipFill>
        <p:spPr>
          <a:xfrm>
            <a:off x="4660920" y="692280"/>
            <a:ext cx="4483080" cy="616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2300760" y="333360"/>
            <a:ext cx="459288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3. Взаимодействие с педагогами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8" name="Picture 5" descr=""/>
          <p:cNvPicPr/>
          <p:nvPr/>
        </p:nvPicPr>
        <p:blipFill>
          <a:blip r:embed="rId1"/>
          <a:stretch/>
        </p:blipFill>
        <p:spPr>
          <a:xfrm>
            <a:off x="4859280" y="966960"/>
            <a:ext cx="4284720" cy="589104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6" descr=""/>
          <p:cNvPicPr/>
          <p:nvPr/>
        </p:nvPicPr>
        <p:blipFill>
          <a:blip r:embed="rId2"/>
          <a:stretch/>
        </p:blipFill>
        <p:spPr>
          <a:xfrm>
            <a:off x="179280" y="966960"/>
            <a:ext cx="4284720" cy="589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stomShape 1"/>
          <p:cNvSpPr/>
          <p:nvPr/>
        </p:nvSpPr>
        <p:spPr>
          <a:xfrm>
            <a:off x="360360" y="189000"/>
            <a:ext cx="856764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4. Активное применение здоровьесберегающих технологий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1" name="Picture 4" descr=""/>
          <p:cNvPicPr/>
          <p:nvPr/>
        </p:nvPicPr>
        <p:blipFill>
          <a:blip r:embed="rId1"/>
          <a:stretch/>
        </p:blipFill>
        <p:spPr>
          <a:xfrm>
            <a:off x="179280" y="692280"/>
            <a:ext cx="4251600" cy="5846760"/>
          </a:xfrm>
          <a:prstGeom prst="rect">
            <a:avLst/>
          </a:prstGeom>
          <a:ln w="0">
            <a:noFill/>
          </a:ln>
        </p:spPr>
      </p:pic>
      <p:pic>
        <p:nvPicPr>
          <p:cNvPr id="72" name="Picture 5" descr=""/>
          <p:cNvPicPr/>
          <p:nvPr/>
        </p:nvPicPr>
        <p:blipFill>
          <a:blip r:embed="rId2"/>
          <a:stretch/>
        </p:blipFill>
        <p:spPr>
          <a:xfrm>
            <a:off x="4643280" y="669960"/>
            <a:ext cx="4259520" cy="585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"/>
          <p:cNvPicPr/>
          <p:nvPr/>
        </p:nvPicPr>
        <p:blipFill>
          <a:blip r:embed="rId1"/>
          <a:stretch/>
        </p:blipFill>
        <p:spPr>
          <a:xfrm>
            <a:off x="2411280" y="911160"/>
            <a:ext cx="4324320" cy="5946840"/>
          </a:xfrm>
          <a:prstGeom prst="rect">
            <a:avLst/>
          </a:prstGeom>
          <a:ln w="0"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360360" y="189000"/>
            <a:ext cx="878364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0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5. Результаты участия в инновационной (экспериментальной) деятельности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826920" y="189000"/>
            <a:ext cx="7921800" cy="82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1" lang="ru-RU" sz="2400" spc="-1" strike="noStrike">
                <a:solidFill>
                  <a:srgbClr val="a50021"/>
                </a:solidFill>
                <a:latin typeface="Times New Roman"/>
                <a:ea typeface="Times New Roman"/>
              </a:rPr>
              <a:t>6. Участие детей в открытых конкурсах, выставках, турнирах, соревнованиях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6" name="Picture 4" descr=""/>
          <p:cNvPicPr/>
          <p:nvPr/>
        </p:nvPicPr>
        <p:blipFill>
          <a:blip r:embed="rId1"/>
          <a:stretch/>
        </p:blipFill>
        <p:spPr>
          <a:xfrm>
            <a:off x="250920" y="1114560"/>
            <a:ext cx="4176720" cy="574344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5" descr=""/>
          <p:cNvPicPr/>
          <p:nvPr/>
        </p:nvPicPr>
        <p:blipFill>
          <a:blip r:embed="rId2"/>
          <a:stretch/>
        </p:blipFill>
        <p:spPr>
          <a:xfrm>
            <a:off x="4975200" y="1125360"/>
            <a:ext cx="4168800" cy="573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11728</TotalTime>
  <Application>LibreOffice/7.0.1.2$Windows_X86_64 LibreOffice_project/7cbcfc562f6eb6708b5ff7d7397325de9e764452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2013-01-28T14:22:51Z</dcterms:created>
  <dc:creator>Пользователь</dc:creator>
  <dc:description/>
  <dc:language>ru-RU</dc:language>
  <cp:lastModifiedBy>Гость</cp:lastModifiedBy>
  <dcterms:modified xsi:type="dcterms:W3CDTF">2023-02-16T10:14:30Z</dcterms:modified>
  <cp:revision>1074</cp:revision>
  <dc:subject/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</cp:coreProperties>
</file>